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7" r:id="rId4"/>
    <p:sldId id="263" r:id="rId5"/>
    <p:sldId id="262" r:id="rId6"/>
    <p:sldId id="261" r:id="rId7"/>
    <p:sldId id="259" r:id="rId8"/>
    <p:sldId id="260" r:id="rId9"/>
    <p:sldId id="269" r:id="rId10"/>
    <p:sldId id="272" r:id="rId11"/>
    <p:sldId id="265" r:id="rId12"/>
    <p:sldId id="273" r:id="rId13"/>
    <p:sldId id="266" r:id="rId14"/>
    <p:sldId id="274" r:id="rId15"/>
    <p:sldId id="267" r:id="rId16"/>
    <p:sldId id="276" r:id="rId17"/>
    <p:sldId id="275" r:id="rId18"/>
    <p:sldId id="268" r:id="rId19"/>
    <p:sldId id="277"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6"/>
    <p:restoredTop sz="94650"/>
  </p:normalViewPr>
  <p:slideViewPr>
    <p:cSldViewPr snapToGrid="0" snapToObjects="1">
      <p:cViewPr varScale="1">
        <p:scale>
          <a:sx n="94" d="100"/>
          <a:sy n="94" d="100"/>
        </p:scale>
        <p:origin x="200"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ABA39-3846-E04A-86E1-7DE27316B4B1}" type="datetimeFigureOut">
              <a:rPr lang="en-AU" smtClean="0"/>
              <a:t>13/6/19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EC328-5081-3F48-852B-C88BB5617793}" type="slidenum">
              <a:rPr lang="en-AU" smtClean="0"/>
              <a:t>‹#›</a:t>
            </a:fld>
            <a:endParaRPr lang="en-AU"/>
          </a:p>
        </p:txBody>
      </p:sp>
    </p:spTree>
    <p:extLst>
      <p:ext uri="{BB962C8B-B14F-4D97-AF65-F5344CB8AC3E}">
        <p14:creationId xmlns:p14="http://schemas.microsoft.com/office/powerpoint/2010/main" val="32082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guys, my name is Mr Trotter and I'm going to be your fill in teacher for this lesson. Just before we get into the content today ill would like to show you guys a video recapping from yesterday's lesson which will lead us into todays.</a:t>
            </a:r>
          </a:p>
        </p:txBody>
      </p:sp>
      <p:sp>
        <p:nvSpPr>
          <p:cNvPr id="4" name="Slide Number Placeholder 3"/>
          <p:cNvSpPr>
            <a:spLocks noGrp="1"/>
          </p:cNvSpPr>
          <p:nvPr>
            <p:ph type="sldNum" sz="quarter" idx="5"/>
          </p:nvPr>
        </p:nvSpPr>
        <p:spPr/>
        <p:txBody>
          <a:bodyPr/>
          <a:lstStyle/>
          <a:p>
            <a:fld id="{D02EC328-5081-3F48-852B-C88BB5617793}" type="slidenum">
              <a:rPr lang="en-AU" smtClean="0"/>
              <a:t>1</a:t>
            </a:fld>
            <a:endParaRPr lang="en-AU"/>
          </a:p>
        </p:txBody>
      </p:sp>
    </p:spTree>
    <p:extLst>
      <p:ext uri="{BB962C8B-B14F-4D97-AF65-F5344CB8AC3E}">
        <p14:creationId xmlns:p14="http://schemas.microsoft.com/office/powerpoint/2010/main" val="300952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a:t>
            </a:r>
          </a:p>
        </p:txBody>
      </p:sp>
      <p:sp>
        <p:nvSpPr>
          <p:cNvPr id="4" name="Slide Number Placeholder 3"/>
          <p:cNvSpPr>
            <a:spLocks noGrp="1"/>
          </p:cNvSpPr>
          <p:nvPr>
            <p:ph type="sldNum" sz="quarter" idx="5"/>
          </p:nvPr>
        </p:nvSpPr>
        <p:spPr/>
        <p:txBody>
          <a:bodyPr/>
          <a:lstStyle/>
          <a:p>
            <a:fld id="{D02EC328-5081-3F48-852B-C88BB5617793}" type="slidenum">
              <a:rPr lang="en-AU" smtClean="0"/>
              <a:t>15</a:t>
            </a:fld>
            <a:endParaRPr lang="en-AU"/>
          </a:p>
        </p:txBody>
      </p:sp>
    </p:spTree>
    <p:extLst>
      <p:ext uri="{BB962C8B-B14F-4D97-AF65-F5344CB8AC3E}">
        <p14:creationId xmlns:p14="http://schemas.microsoft.com/office/powerpoint/2010/main" val="205523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 you guys think partial monosomy means = a missing portion, not the whole chromosome</a:t>
            </a:r>
          </a:p>
          <a:p>
            <a:r>
              <a:rPr lang="en-AU" dirty="0"/>
              <a:t>Someone with Cri-du-chat syndrome sounds like this </a:t>
            </a:r>
          </a:p>
        </p:txBody>
      </p:sp>
      <p:sp>
        <p:nvSpPr>
          <p:cNvPr id="4" name="Slide Number Placeholder 3"/>
          <p:cNvSpPr>
            <a:spLocks noGrp="1"/>
          </p:cNvSpPr>
          <p:nvPr>
            <p:ph type="sldNum" sz="quarter" idx="5"/>
          </p:nvPr>
        </p:nvSpPr>
        <p:spPr/>
        <p:txBody>
          <a:bodyPr/>
          <a:lstStyle/>
          <a:p>
            <a:fld id="{D02EC328-5081-3F48-852B-C88BB5617793}" type="slidenum">
              <a:rPr lang="en-AU" smtClean="0"/>
              <a:t>18</a:t>
            </a:fld>
            <a:endParaRPr lang="en-AU"/>
          </a:p>
        </p:txBody>
      </p:sp>
    </p:spTree>
    <p:extLst>
      <p:ext uri="{BB962C8B-B14F-4D97-AF65-F5344CB8AC3E}">
        <p14:creationId xmlns:p14="http://schemas.microsoft.com/office/powerpoint/2010/main" val="25117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Draw a chromosomal mutation on the board</a:t>
            </a:r>
          </a:p>
        </p:txBody>
      </p:sp>
      <p:sp>
        <p:nvSpPr>
          <p:cNvPr id="4" name="Slide Number Placeholder 3"/>
          <p:cNvSpPr>
            <a:spLocks noGrp="1"/>
          </p:cNvSpPr>
          <p:nvPr>
            <p:ph type="sldNum" sz="quarter" idx="5"/>
          </p:nvPr>
        </p:nvSpPr>
        <p:spPr/>
        <p:txBody>
          <a:bodyPr/>
          <a:lstStyle/>
          <a:p>
            <a:fld id="{D02EC328-5081-3F48-852B-C88BB5617793}" type="slidenum">
              <a:rPr lang="en-AU" smtClean="0"/>
              <a:t>2</a:t>
            </a:fld>
            <a:endParaRPr lang="en-AU"/>
          </a:p>
        </p:txBody>
      </p:sp>
    </p:spTree>
    <p:extLst>
      <p:ext uri="{BB962C8B-B14F-4D97-AF65-F5344CB8AC3E}">
        <p14:creationId xmlns:p14="http://schemas.microsoft.com/office/powerpoint/2010/main" val="54607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2EC328-5081-3F48-852B-C88BB5617793}" type="slidenum">
              <a:rPr lang="en-AU" smtClean="0"/>
              <a:t>3</a:t>
            </a:fld>
            <a:endParaRPr lang="en-AU"/>
          </a:p>
        </p:txBody>
      </p:sp>
    </p:spTree>
    <p:extLst>
      <p:ext uri="{BB962C8B-B14F-4D97-AF65-F5344CB8AC3E}">
        <p14:creationId xmlns:p14="http://schemas.microsoft.com/office/powerpoint/2010/main" val="128942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anyone think of an example of nondisjunction where a person has 3 chromosomes instead of 2</a:t>
            </a:r>
          </a:p>
        </p:txBody>
      </p:sp>
      <p:sp>
        <p:nvSpPr>
          <p:cNvPr id="4" name="Slide Number Placeholder 3"/>
          <p:cNvSpPr>
            <a:spLocks noGrp="1"/>
          </p:cNvSpPr>
          <p:nvPr>
            <p:ph type="sldNum" sz="quarter" idx="5"/>
          </p:nvPr>
        </p:nvSpPr>
        <p:spPr/>
        <p:txBody>
          <a:bodyPr/>
          <a:lstStyle/>
          <a:p>
            <a:fld id="{D02EC328-5081-3F48-852B-C88BB5617793}" type="slidenum">
              <a:rPr lang="en-AU" smtClean="0"/>
              <a:t>4</a:t>
            </a:fld>
            <a:endParaRPr lang="en-AU"/>
          </a:p>
        </p:txBody>
      </p:sp>
    </p:spTree>
    <p:extLst>
      <p:ext uri="{BB962C8B-B14F-4D97-AF65-F5344CB8AC3E}">
        <p14:creationId xmlns:p14="http://schemas.microsoft.com/office/powerpoint/2010/main" val="56586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if deletion is a part of a chromosome being deleted, what do you guys think duplication is</a:t>
            </a:r>
          </a:p>
        </p:txBody>
      </p:sp>
      <p:sp>
        <p:nvSpPr>
          <p:cNvPr id="4" name="Slide Number Placeholder 3"/>
          <p:cNvSpPr>
            <a:spLocks noGrp="1"/>
          </p:cNvSpPr>
          <p:nvPr>
            <p:ph type="sldNum" sz="quarter" idx="5"/>
          </p:nvPr>
        </p:nvSpPr>
        <p:spPr/>
        <p:txBody>
          <a:bodyPr/>
          <a:lstStyle/>
          <a:p>
            <a:fld id="{D02EC328-5081-3F48-852B-C88BB5617793}" type="slidenum">
              <a:rPr lang="en-AU" smtClean="0"/>
              <a:t>7</a:t>
            </a:fld>
            <a:endParaRPr lang="en-AU"/>
          </a:p>
        </p:txBody>
      </p:sp>
    </p:spTree>
    <p:extLst>
      <p:ext uri="{BB962C8B-B14F-4D97-AF65-F5344CB8AC3E}">
        <p14:creationId xmlns:p14="http://schemas.microsoft.com/office/powerpoint/2010/main" val="72925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2EC328-5081-3F48-852B-C88BB5617793}" type="slidenum">
              <a:rPr lang="en-AU" smtClean="0"/>
              <a:t>8</a:t>
            </a:fld>
            <a:endParaRPr lang="en-AU"/>
          </a:p>
        </p:txBody>
      </p:sp>
    </p:spTree>
    <p:extLst>
      <p:ext uri="{BB962C8B-B14F-4D97-AF65-F5344CB8AC3E}">
        <p14:creationId xmlns:p14="http://schemas.microsoft.com/office/powerpoint/2010/main" val="394038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we dive into the world of different chromosomal mutations we need to learn a few quick definitions</a:t>
            </a:r>
          </a:p>
        </p:txBody>
      </p:sp>
      <p:sp>
        <p:nvSpPr>
          <p:cNvPr id="4" name="Slide Number Placeholder 3"/>
          <p:cNvSpPr>
            <a:spLocks noGrp="1"/>
          </p:cNvSpPr>
          <p:nvPr>
            <p:ph type="sldNum" sz="quarter" idx="5"/>
          </p:nvPr>
        </p:nvSpPr>
        <p:spPr/>
        <p:txBody>
          <a:bodyPr/>
          <a:lstStyle/>
          <a:p>
            <a:fld id="{D02EC328-5081-3F48-852B-C88BB5617793}" type="slidenum">
              <a:rPr lang="en-AU" smtClean="0"/>
              <a:t>9</a:t>
            </a:fld>
            <a:endParaRPr lang="en-AU"/>
          </a:p>
        </p:txBody>
      </p:sp>
    </p:spTree>
    <p:extLst>
      <p:ext uri="{BB962C8B-B14F-4D97-AF65-F5344CB8AC3E}">
        <p14:creationId xmlns:p14="http://schemas.microsoft.com/office/powerpoint/2010/main" val="237823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called trisomy 21, or you’ve might of heard it as it common name, </a:t>
            </a:r>
            <a:r>
              <a:rPr lang="en-AU"/>
              <a:t>downsyndrome</a:t>
            </a:r>
          </a:p>
        </p:txBody>
      </p:sp>
      <p:sp>
        <p:nvSpPr>
          <p:cNvPr id="4" name="Slide Number Placeholder 3"/>
          <p:cNvSpPr>
            <a:spLocks noGrp="1"/>
          </p:cNvSpPr>
          <p:nvPr>
            <p:ph type="sldNum" sz="quarter" idx="5"/>
          </p:nvPr>
        </p:nvSpPr>
        <p:spPr/>
        <p:txBody>
          <a:bodyPr/>
          <a:lstStyle/>
          <a:p>
            <a:fld id="{D02EC328-5081-3F48-852B-C88BB5617793}" type="slidenum">
              <a:rPr lang="en-AU" smtClean="0"/>
              <a:t>10</a:t>
            </a:fld>
            <a:endParaRPr lang="en-AU"/>
          </a:p>
        </p:txBody>
      </p:sp>
    </p:spTree>
    <p:extLst>
      <p:ext uri="{BB962C8B-B14F-4D97-AF65-F5344CB8AC3E}">
        <p14:creationId xmlns:p14="http://schemas.microsoft.com/office/powerpoint/2010/main" val="141413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type of chromosomal mutation is this</a:t>
            </a:r>
          </a:p>
        </p:txBody>
      </p:sp>
      <p:sp>
        <p:nvSpPr>
          <p:cNvPr id="4" name="Slide Number Placeholder 3"/>
          <p:cNvSpPr>
            <a:spLocks noGrp="1"/>
          </p:cNvSpPr>
          <p:nvPr>
            <p:ph type="sldNum" sz="quarter" idx="5"/>
          </p:nvPr>
        </p:nvSpPr>
        <p:spPr/>
        <p:txBody>
          <a:bodyPr/>
          <a:lstStyle/>
          <a:p>
            <a:fld id="{D02EC328-5081-3F48-852B-C88BB5617793}" type="slidenum">
              <a:rPr lang="en-AU" smtClean="0"/>
              <a:t>11</a:t>
            </a:fld>
            <a:endParaRPr lang="en-AU"/>
          </a:p>
        </p:txBody>
      </p:sp>
    </p:spTree>
    <p:extLst>
      <p:ext uri="{BB962C8B-B14F-4D97-AF65-F5344CB8AC3E}">
        <p14:creationId xmlns:p14="http://schemas.microsoft.com/office/powerpoint/2010/main" val="299865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09AA8-EED2-9340-81CE-E301D65F16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EE0ABA7-49E8-E741-864A-6382E45C7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EFF900B-6CD9-F644-B794-8CBA5D42F353}"/>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5" name="Footer Placeholder 4">
            <a:extLst>
              <a:ext uri="{FF2B5EF4-FFF2-40B4-BE49-F238E27FC236}">
                <a16:creationId xmlns:a16="http://schemas.microsoft.com/office/drawing/2014/main" id="{87BC6BAB-18BE-C442-BA23-0646E7CBC0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97D733-AF5F-DF45-9A53-CFF646A90DC1}"/>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346699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D1C8-236E-B446-A953-7CBFD63F9DE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50DD5A3-601C-B748-9497-F6B9375B63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6E01C5-7EDA-5342-B317-79E1775FF186}"/>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5" name="Footer Placeholder 4">
            <a:extLst>
              <a:ext uri="{FF2B5EF4-FFF2-40B4-BE49-F238E27FC236}">
                <a16:creationId xmlns:a16="http://schemas.microsoft.com/office/drawing/2014/main" id="{2F3DB359-9816-2946-BB6C-C0DCFA1779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B55B27-64D8-3848-BAD8-883A69A485EF}"/>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357112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73FC8-0C9C-1F4B-80BF-C649D13A67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257C69D-2528-3E4B-817A-96ADED50B9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730E39-D3E2-464D-B0F5-A238DC46EEB3}"/>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5" name="Footer Placeholder 4">
            <a:extLst>
              <a:ext uri="{FF2B5EF4-FFF2-40B4-BE49-F238E27FC236}">
                <a16:creationId xmlns:a16="http://schemas.microsoft.com/office/drawing/2014/main" id="{95E30069-BD19-A045-AC78-9CD2E95A995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413E52-F19E-8B44-A83A-C4413EB33407}"/>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316024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5824-47CB-9145-9A84-39B2228C92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8FCECF4-9888-4F40-B2C7-6B64F5E5E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E5706F-625F-004D-9D6D-DC481F415451}"/>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5" name="Footer Placeholder 4">
            <a:extLst>
              <a:ext uri="{FF2B5EF4-FFF2-40B4-BE49-F238E27FC236}">
                <a16:creationId xmlns:a16="http://schemas.microsoft.com/office/drawing/2014/main" id="{EDA0CF20-2B5C-DC4A-9034-F3D00339DB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D7E92C-0F8A-F640-A4B2-14C638181010}"/>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97396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5A2B-1304-BE4C-823B-246A837A7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09B5675-B704-7840-A6AC-57B97EEBE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FD920C-F118-C74A-90E2-6FEEFEE523E9}"/>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5" name="Footer Placeholder 4">
            <a:extLst>
              <a:ext uri="{FF2B5EF4-FFF2-40B4-BE49-F238E27FC236}">
                <a16:creationId xmlns:a16="http://schemas.microsoft.com/office/drawing/2014/main" id="{2AF47FF1-F13D-464B-A8F6-924CDCBA20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C49825-B6CD-BB41-AA95-524862036A57}"/>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404283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1437-0391-6E49-9F85-08163B61229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71B9305-FDF9-7647-8030-E40362AAFA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EC81778-D657-414B-996D-7048A8742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1E3C642-22DE-1448-8072-CF92340F1F95}"/>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6" name="Footer Placeholder 5">
            <a:extLst>
              <a:ext uri="{FF2B5EF4-FFF2-40B4-BE49-F238E27FC236}">
                <a16:creationId xmlns:a16="http://schemas.microsoft.com/office/drawing/2014/main" id="{56A6A2CB-F262-0548-B5B5-3AF7F083BD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C4987F-7197-3B46-BB32-112106E187EC}"/>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13662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6AE2-7598-9543-B926-5197AE2050A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2EC32A-73A2-BE4F-9C77-474AD042E7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7F01E-EFF4-8449-874A-77A6863BEB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195179E-4B72-3848-A8C7-CC677C67D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D6C91-EAB3-1047-9B90-33C0D1FD6C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7E29DC-5061-C645-A2CC-80A20F2D4020}"/>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8" name="Footer Placeholder 7">
            <a:extLst>
              <a:ext uri="{FF2B5EF4-FFF2-40B4-BE49-F238E27FC236}">
                <a16:creationId xmlns:a16="http://schemas.microsoft.com/office/drawing/2014/main" id="{E9D46013-C46C-754C-A5D2-3E602308149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6B0E8C5-7ABC-304B-AB6F-94410DE661FF}"/>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321492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2BF3-487D-134C-B1D2-522A56B591D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5D90951-A554-C046-B9C0-BEF40059E5D5}"/>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4" name="Footer Placeholder 3">
            <a:extLst>
              <a:ext uri="{FF2B5EF4-FFF2-40B4-BE49-F238E27FC236}">
                <a16:creationId xmlns:a16="http://schemas.microsoft.com/office/drawing/2014/main" id="{3CBAE460-1715-6D42-A8B8-1EA461C02C5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92F358E-0A12-774E-989C-378FE5085FEA}"/>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23739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C0208-2A1D-6C44-85EF-C93F7BA37C5E}"/>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3" name="Footer Placeholder 2">
            <a:extLst>
              <a:ext uri="{FF2B5EF4-FFF2-40B4-BE49-F238E27FC236}">
                <a16:creationId xmlns:a16="http://schemas.microsoft.com/office/drawing/2014/main" id="{78BDB664-3B8E-864F-9E67-41D905D7B0C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A7DB527-2599-8741-93C6-EEA59D1B7482}"/>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121906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7E60-3BDD-C74F-80BE-2D534C3D9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3FF69C3-5332-F048-966F-77BD3C33F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29134FE-47D4-DC4D-B611-B0EAB709E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894B3-996B-3040-84CF-C0D6B51D1335}"/>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6" name="Footer Placeholder 5">
            <a:extLst>
              <a:ext uri="{FF2B5EF4-FFF2-40B4-BE49-F238E27FC236}">
                <a16:creationId xmlns:a16="http://schemas.microsoft.com/office/drawing/2014/main" id="{83105AAD-3404-4144-B566-B1845053F0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DBF648F-FD9F-E741-806D-DAE37B0EE9AE}"/>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390733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DD15-2226-7742-91BE-1620AE990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B37F22D-1D2C-D149-9043-00EEF10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E97802B-24E5-F74B-85FB-406A13322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B5497-14FE-3740-B790-26B595E9C897}"/>
              </a:ext>
            </a:extLst>
          </p:cNvPr>
          <p:cNvSpPr>
            <a:spLocks noGrp="1"/>
          </p:cNvSpPr>
          <p:nvPr>
            <p:ph type="dt" sz="half" idx="10"/>
          </p:nvPr>
        </p:nvSpPr>
        <p:spPr/>
        <p:txBody>
          <a:bodyPr/>
          <a:lstStyle/>
          <a:p>
            <a:fld id="{F5091F16-D1BB-B24A-9031-5ABD023F307D}" type="datetimeFigureOut">
              <a:rPr lang="en-AU" smtClean="0"/>
              <a:t>13/6/19</a:t>
            </a:fld>
            <a:endParaRPr lang="en-AU"/>
          </a:p>
        </p:txBody>
      </p:sp>
      <p:sp>
        <p:nvSpPr>
          <p:cNvPr id="6" name="Footer Placeholder 5">
            <a:extLst>
              <a:ext uri="{FF2B5EF4-FFF2-40B4-BE49-F238E27FC236}">
                <a16:creationId xmlns:a16="http://schemas.microsoft.com/office/drawing/2014/main" id="{43DF4D1E-F125-4846-A1D2-9E60A94A93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37A9602-57AD-734F-BB79-CF059DCBAFA6}"/>
              </a:ext>
            </a:extLst>
          </p:cNvPr>
          <p:cNvSpPr>
            <a:spLocks noGrp="1"/>
          </p:cNvSpPr>
          <p:nvPr>
            <p:ph type="sldNum" sz="quarter" idx="12"/>
          </p:nvPr>
        </p:nvSpPr>
        <p:spPr/>
        <p:txBody>
          <a:bodyPr/>
          <a:lstStyle/>
          <a:p>
            <a:fld id="{F9DC332F-CCA3-5A40-9F82-E9B2FBF5DA3A}" type="slidenum">
              <a:rPr lang="en-AU" smtClean="0"/>
              <a:t>‹#›</a:t>
            </a:fld>
            <a:endParaRPr lang="en-AU"/>
          </a:p>
        </p:txBody>
      </p:sp>
    </p:spTree>
    <p:extLst>
      <p:ext uri="{BB962C8B-B14F-4D97-AF65-F5344CB8AC3E}">
        <p14:creationId xmlns:p14="http://schemas.microsoft.com/office/powerpoint/2010/main" val="320265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D66FA-FCA4-2A43-9750-764B564CB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78D92F-9E10-164C-B05A-D660D9FB7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540E14-721F-E04B-A9DC-AB875276AF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91F16-D1BB-B24A-9031-5ABD023F307D}" type="datetimeFigureOut">
              <a:rPr lang="en-AU" smtClean="0"/>
              <a:t>13/6/19</a:t>
            </a:fld>
            <a:endParaRPr lang="en-AU"/>
          </a:p>
        </p:txBody>
      </p:sp>
      <p:sp>
        <p:nvSpPr>
          <p:cNvPr id="5" name="Footer Placeholder 4">
            <a:extLst>
              <a:ext uri="{FF2B5EF4-FFF2-40B4-BE49-F238E27FC236}">
                <a16:creationId xmlns:a16="http://schemas.microsoft.com/office/drawing/2014/main" id="{DF79B58B-072D-FD43-8F09-7A2CDCA172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52038ED-0633-3643-BAAA-81BEB1DFA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C332F-CCA3-5A40-9F82-E9B2FBF5DA3A}" type="slidenum">
              <a:rPr lang="en-AU" smtClean="0"/>
              <a:t>‹#›</a:t>
            </a:fld>
            <a:endParaRPr lang="en-AU"/>
          </a:p>
        </p:txBody>
      </p:sp>
    </p:spTree>
    <p:extLst>
      <p:ext uri="{BB962C8B-B14F-4D97-AF65-F5344CB8AC3E}">
        <p14:creationId xmlns:p14="http://schemas.microsoft.com/office/powerpoint/2010/main" val="211332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270-FDB6-4D49-B490-077D169E2CAA}"/>
              </a:ext>
            </a:extLst>
          </p:cNvPr>
          <p:cNvSpPr>
            <a:spLocks noGrp="1"/>
          </p:cNvSpPr>
          <p:nvPr>
            <p:ph type="ctrTitle"/>
          </p:nvPr>
        </p:nvSpPr>
        <p:spPr/>
        <p:txBody>
          <a:bodyPr/>
          <a:lstStyle/>
          <a:p>
            <a:r>
              <a:rPr lang="en-AU" dirty="0"/>
              <a:t>Chromosomal Mutations</a:t>
            </a:r>
          </a:p>
        </p:txBody>
      </p:sp>
      <p:sp>
        <p:nvSpPr>
          <p:cNvPr id="3" name="Subtitle 2">
            <a:extLst>
              <a:ext uri="{FF2B5EF4-FFF2-40B4-BE49-F238E27FC236}">
                <a16:creationId xmlns:a16="http://schemas.microsoft.com/office/drawing/2014/main" id="{EF3C9452-6D68-1E4F-8C49-7E30C80C1AA5}"/>
              </a:ext>
            </a:extLst>
          </p:cNvPr>
          <p:cNvSpPr>
            <a:spLocks noGrp="1"/>
          </p:cNvSpPr>
          <p:nvPr>
            <p:ph type="subTitle" idx="1"/>
          </p:nvPr>
        </p:nvSpPr>
        <p:spPr/>
        <p:txBody>
          <a:bodyPr/>
          <a:lstStyle/>
          <a:p>
            <a:r>
              <a:rPr lang="en-AU" dirty="0"/>
              <a:t>Jack Trotter</a:t>
            </a:r>
          </a:p>
        </p:txBody>
      </p:sp>
    </p:spTree>
    <p:extLst>
      <p:ext uri="{BB962C8B-B14F-4D97-AF65-F5344CB8AC3E}">
        <p14:creationId xmlns:p14="http://schemas.microsoft.com/office/powerpoint/2010/main" val="415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4CCDA-803D-D64E-930C-8C36EB3A28A0}"/>
              </a:ext>
            </a:extLst>
          </p:cNvPr>
          <p:cNvPicPr>
            <a:picLocks noChangeAspect="1"/>
          </p:cNvPicPr>
          <p:nvPr/>
        </p:nvPicPr>
        <p:blipFill rotWithShape="1">
          <a:blip r:embed="rId3"/>
          <a:srcRect t="5427"/>
          <a:stretch/>
        </p:blipFill>
        <p:spPr>
          <a:xfrm>
            <a:off x="1350803" y="0"/>
            <a:ext cx="9490393" cy="6731514"/>
          </a:xfrm>
          <a:prstGeom prst="rect">
            <a:avLst/>
          </a:prstGeom>
        </p:spPr>
      </p:pic>
    </p:spTree>
    <p:extLst>
      <p:ext uri="{BB962C8B-B14F-4D97-AF65-F5344CB8AC3E}">
        <p14:creationId xmlns:p14="http://schemas.microsoft.com/office/powerpoint/2010/main" val="153876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C4AC-D971-6344-A68F-512FB3D50843}"/>
              </a:ext>
            </a:extLst>
          </p:cNvPr>
          <p:cNvSpPr>
            <a:spLocks noGrp="1"/>
          </p:cNvSpPr>
          <p:nvPr>
            <p:ph type="title"/>
          </p:nvPr>
        </p:nvSpPr>
        <p:spPr/>
        <p:txBody>
          <a:bodyPr/>
          <a:lstStyle/>
          <a:p>
            <a:r>
              <a:rPr lang="en-AU" dirty="0"/>
              <a:t>Trisomy 21 (down syndrome)</a:t>
            </a:r>
          </a:p>
        </p:txBody>
      </p:sp>
      <p:sp>
        <p:nvSpPr>
          <p:cNvPr id="3" name="Content Placeholder 2">
            <a:extLst>
              <a:ext uri="{FF2B5EF4-FFF2-40B4-BE49-F238E27FC236}">
                <a16:creationId xmlns:a16="http://schemas.microsoft.com/office/drawing/2014/main" id="{8507E5FF-9A4A-C74F-95A6-D7A777E0AEA0}"/>
              </a:ext>
            </a:extLst>
          </p:cNvPr>
          <p:cNvSpPr>
            <a:spLocks noGrp="1"/>
          </p:cNvSpPr>
          <p:nvPr>
            <p:ph idx="1"/>
          </p:nvPr>
        </p:nvSpPr>
        <p:spPr/>
        <p:txBody>
          <a:bodyPr/>
          <a:lstStyle/>
          <a:p>
            <a:r>
              <a:rPr lang="en-AU" dirty="0"/>
              <a:t>Whereby the person has 3 of chromosome ‘21’ instead of the normal 2</a:t>
            </a:r>
          </a:p>
        </p:txBody>
      </p:sp>
      <p:pic>
        <p:nvPicPr>
          <p:cNvPr id="4" name="Picture 3">
            <a:extLst>
              <a:ext uri="{FF2B5EF4-FFF2-40B4-BE49-F238E27FC236}">
                <a16:creationId xmlns:a16="http://schemas.microsoft.com/office/drawing/2014/main" id="{15C48D72-4B8E-904C-AC16-BE4F8AB99F44}"/>
              </a:ext>
            </a:extLst>
          </p:cNvPr>
          <p:cNvPicPr>
            <a:picLocks noChangeAspect="1"/>
          </p:cNvPicPr>
          <p:nvPr/>
        </p:nvPicPr>
        <p:blipFill rotWithShape="1">
          <a:blip r:embed="rId3"/>
          <a:srcRect t="5427"/>
          <a:stretch/>
        </p:blipFill>
        <p:spPr>
          <a:xfrm>
            <a:off x="3216165" y="2693403"/>
            <a:ext cx="5559748" cy="3943517"/>
          </a:xfrm>
          <a:prstGeom prst="rect">
            <a:avLst/>
          </a:prstGeom>
        </p:spPr>
      </p:pic>
    </p:spTree>
    <p:extLst>
      <p:ext uri="{BB962C8B-B14F-4D97-AF65-F5344CB8AC3E}">
        <p14:creationId xmlns:p14="http://schemas.microsoft.com/office/powerpoint/2010/main" val="35750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FFB8B9-5830-4F41-A605-B0018E4F9F5C}"/>
              </a:ext>
            </a:extLst>
          </p:cNvPr>
          <p:cNvPicPr>
            <a:picLocks noChangeAspect="1"/>
          </p:cNvPicPr>
          <p:nvPr/>
        </p:nvPicPr>
        <p:blipFill>
          <a:blip r:embed="rId2"/>
          <a:stretch>
            <a:fillRect/>
          </a:stretch>
        </p:blipFill>
        <p:spPr>
          <a:xfrm>
            <a:off x="1524000" y="0"/>
            <a:ext cx="8983579" cy="6737684"/>
          </a:xfrm>
          <a:prstGeom prst="rect">
            <a:avLst/>
          </a:prstGeom>
        </p:spPr>
      </p:pic>
    </p:spTree>
    <p:extLst>
      <p:ext uri="{BB962C8B-B14F-4D97-AF65-F5344CB8AC3E}">
        <p14:creationId xmlns:p14="http://schemas.microsoft.com/office/powerpoint/2010/main" val="301531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FF1-FD9D-7E4C-90EB-F0A2737B419A}"/>
              </a:ext>
            </a:extLst>
          </p:cNvPr>
          <p:cNvSpPr>
            <a:spLocks noGrp="1"/>
          </p:cNvSpPr>
          <p:nvPr>
            <p:ph type="title"/>
          </p:nvPr>
        </p:nvSpPr>
        <p:spPr/>
        <p:txBody>
          <a:bodyPr/>
          <a:lstStyle/>
          <a:p>
            <a:r>
              <a:rPr lang="en-AU" dirty="0"/>
              <a:t>Trisomy 13 (Patau syndrome)</a:t>
            </a:r>
          </a:p>
        </p:txBody>
      </p:sp>
      <p:sp>
        <p:nvSpPr>
          <p:cNvPr id="3" name="Content Placeholder 2">
            <a:extLst>
              <a:ext uri="{FF2B5EF4-FFF2-40B4-BE49-F238E27FC236}">
                <a16:creationId xmlns:a16="http://schemas.microsoft.com/office/drawing/2014/main" id="{8C019C62-9978-1F43-91D0-DB81F1EE2B6B}"/>
              </a:ext>
            </a:extLst>
          </p:cNvPr>
          <p:cNvSpPr>
            <a:spLocks noGrp="1"/>
          </p:cNvSpPr>
          <p:nvPr>
            <p:ph idx="1"/>
          </p:nvPr>
        </p:nvSpPr>
        <p:spPr/>
        <p:txBody>
          <a:bodyPr/>
          <a:lstStyle/>
          <a:p>
            <a:r>
              <a:rPr lang="en-AU" dirty="0"/>
              <a:t>An extra chromosome ‘13’, therefore having 3</a:t>
            </a:r>
          </a:p>
          <a:p>
            <a:r>
              <a:rPr lang="en-AU" dirty="0"/>
              <a:t>It causes</a:t>
            </a:r>
          </a:p>
          <a:p>
            <a:pPr marL="0" indent="0">
              <a:buNone/>
            </a:pPr>
            <a:r>
              <a:rPr lang="en-AU" dirty="0"/>
              <a:t>        - mental retardation</a:t>
            </a:r>
          </a:p>
          <a:p>
            <a:pPr marL="0" indent="0">
              <a:buNone/>
            </a:pPr>
            <a:r>
              <a:rPr lang="en-AU" dirty="0"/>
              <a:t>        - small head</a:t>
            </a:r>
          </a:p>
          <a:p>
            <a:pPr marL="0" indent="0">
              <a:buNone/>
            </a:pPr>
            <a:r>
              <a:rPr lang="en-AU" dirty="0"/>
              <a:t>        - an extra finger on each hand</a:t>
            </a:r>
          </a:p>
          <a:p>
            <a:pPr marL="0" indent="0">
              <a:buNone/>
            </a:pPr>
            <a:r>
              <a:rPr lang="en-AU" dirty="0"/>
              <a:t>        - lip, eye and ear malformations</a:t>
            </a:r>
          </a:p>
        </p:txBody>
      </p:sp>
      <p:pic>
        <p:nvPicPr>
          <p:cNvPr id="4" name="Picture 3">
            <a:extLst>
              <a:ext uri="{FF2B5EF4-FFF2-40B4-BE49-F238E27FC236}">
                <a16:creationId xmlns:a16="http://schemas.microsoft.com/office/drawing/2014/main" id="{2F307BEB-EF4F-7E4E-B342-F14A7F655322}"/>
              </a:ext>
            </a:extLst>
          </p:cNvPr>
          <p:cNvPicPr>
            <a:picLocks noChangeAspect="1"/>
          </p:cNvPicPr>
          <p:nvPr/>
        </p:nvPicPr>
        <p:blipFill>
          <a:blip r:embed="rId2"/>
          <a:stretch>
            <a:fillRect/>
          </a:stretch>
        </p:blipFill>
        <p:spPr>
          <a:xfrm>
            <a:off x="6345044" y="2369945"/>
            <a:ext cx="5746595" cy="4309946"/>
          </a:xfrm>
          <a:prstGeom prst="rect">
            <a:avLst/>
          </a:prstGeom>
        </p:spPr>
      </p:pic>
    </p:spTree>
    <p:extLst>
      <p:ext uri="{BB962C8B-B14F-4D97-AF65-F5344CB8AC3E}">
        <p14:creationId xmlns:p14="http://schemas.microsoft.com/office/powerpoint/2010/main" val="35968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AF4586-73E7-264B-A6D6-7173F68F6CDD}"/>
              </a:ext>
            </a:extLst>
          </p:cNvPr>
          <p:cNvPicPr>
            <a:picLocks noChangeAspect="1"/>
          </p:cNvPicPr>
          <p:nvPr/>
        </p:nvPicPr>
        <p:blipFill>
          <a:blip r:embed="rId2"/>
          <a:stretch>
            <a:fillRect/>
          </a:stretch>
        </p:blipFill>
        <p:spPr>
          <a:xfrm>
            <a:off x="1142999" y="1"/>
            <a:ext cx="9802535" cy="6858000"/>
          </a:xfrm>
          <a:prstGeom prst="rect">
            <a:avLst/>
          </a:prstGeom>
        </p:spPr>
      </p:pic>
    </p:spTree>
    <p:extLst>
      <p:ext uri="{BB962C8B-B14F-4D97-AF65-F5344CB8AC3E}">
        <p14:creationId xmlns:p14="http://schemas.microsoft.com/office/powerpoint/2010/main" val="315400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A98E-B752-B641-94F1-14468F2506B5}"/>
              </a:ext>
            </a:extLst>
          </p:cNvPr>
          <p:cNvSpPr>
            <a:spLocks noGrp="1"/>
          </p:cNvSpPr>
          <p:nvPr>
            <p:ph type="title"/>
          </p:nvPr>
        </p:nvSpPr>
        <p:spPr/>
        <p:txBody>
          <a:bodyPr/>
          <a:lstStyle/>
          <a:p>
            <a:r>
              <a:rPr lang="en-AU" dirty="0"/>
              <a:t>Trisomy XXY (Klinefelter’s syndrome)</a:t>
            </a:r>
          </a:p>
        </p:txBody>
      </p:sp>
      <p:sp>
        <p:nvSpPr>
          <p:cNvPr id="3" name="Content Placeholder 2">
            <a:extLst>
              <a:ext uri="{FF2B5EF4-FFF2-40B4-BE49-F238E27FC236}">
                <a16:creationId xmlns:a16="http://schemas.microsoft.com/office/drawing/2014/main" id="{DFA1C3E1-6E80-E142-B08A-E1F0611433F7}"/>
              </a:ext>
            </a:extLst>
          </p:cNvPr>
          <p:cNvSpPr>
            <a:spLocks noGrp="1"/>
          </p:cNvSpPr>
          <p:nvPr>
            <p:ph idx="1"/>
          </p:nvPr>
        </p:nvSpPr>
        <p:spPr/>
        <p:txBody>
          <a:bodyPr/>
          <a:lstStyle/>
          <a:p>
            <a:r>
              <a:rPr lang="en-AU" dirty="0"/>
              <a:t>Produces 2 ‘X’ chromosomes and 1 ‘Y’. Happens during the first or second meiotic division</a:t>
            </a:r>
          </a:p>
          <a:p>
            <a:r>
              <a:rPr lang="en-AU" dirty="0"/>
              <a:t>Causes</a:t>
            </a:r>
          </a:p>
          <a:p>
            <a:pPr marL="0" indent="0">
              <a:buNone/>
            </a:pPr>
            <a:r>
              <a:rPr lang="en-AU" dirty="0"/>
              <a:t>        - small testes which do not produce sperm (poor guy)</a:t>
            </a:r>
          </a:p>
          <a:p>
            <a:pPr marL="0" indent="0">
              <a:buNone/>
            </a:pPr>
            <a:r>
              <a:rPr lang="en-AU" dirty="0"/>
              <a:t>        - enlarged breasts</a:t>
            </a:r>
          </a:p>
          <a:p>
            <a:pPr marL="0" indent="0">
              <a:buNone/>
            </a:pPr>
            <a:r>
              <a:rPr lang="en-AU" dirty="0"/>
              <a:t>        - little body hair</a:t>
            </a:r>
          </a:p>
        </p:txBody>
      </p:sp>
      <p:pic>
        <p:nvPicPr>
          <p:cNvPr id="4" name="Picture 3">
            <a:extLst>
              <a:ext uri="{FF2B5EF4-FFF2-40B4-BE49-F238E27FC236}">
                <a16:creationId xmlns:a16="http://schemas.microsoft.com/office/drawing/2014/main" id="{47490BC9-B753-F14E-AD71-DA2626751FAF}"/>
              </a:ext>
            </a:extLst>
          </p:cNvPr>
          <p:cNvPicPr>
            <a:picLocks noChangeAspect="1"/>
          </p:cNvPicPr>
          <p:nvPr/>
        </p:nvPicPr>
        <p:blipFill>
          <a:blip r:embed="rId3"/>
          <a:stretch>
            <a:fillRect/>
          </a:stretch>
        </p:blipFill>
        <p:spPr>
          <a:xfrm>
            <a:off x="7009828" y="3723860"/>
            <a:ext cx="4479806" cy="3134139"/>
          </a:xfrm>
          <a:prstGeom prst="rect">
            <a:avLst/>
          </a:prstGeom>
        </p:spPr>
      </p:pic>
    </p:spTree>
    <p:extLst>
      <p:ext uri="{BB962C8B-B14F-4D97-AF65-F5344CB8AC3E}">
        <p14:creationId xmlns:p14="http://schemas.microsoft.com/office/powerpoint/2010/main" val="14692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48E63C-A5B9-924F-80F3-D11436896A7F}"/>
              </a:ext>
            </a:extLst>
          </p:cNvPr>
          <p:cNvPicPr>
            <a:picLocks noChangeAspect="1"/>
          </p:cNvPicPr>
          <p:nvPr/>
        </p:nvPicPr>
        <p:blipFill>
          <a:blip r:embed="rId2"/>
          <a:stretch>
            <a:fillRect/>
          </a:stretch>
        </p:blipFill>
        <p:spPr>
          <a:xfrm>
            <a:off x="1251045" y="0"/>
            <a:ext cx="9689910" cy="6858000"/>
          </a:xfrm>
          <a:prstGeom prst="rect">
            <a:avLst/>
          </a:prstGeom>
        </p:spPr>
      </p:pic>
    </p:spTree>
    <p:extLst>
      <p:ext uri="{BB962C8B-B14F-4D97-AF65-F5344CB8AC3E}">
        <p14:creationId xmlns:p14="http://schemas.microsoft.com/office/powerpoint/2010/main" val="266680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98CF99-8198-7842-8295-D89F58ABC6B4}"/>
              </a:ext>
            </a:extLst>
          </p:cNvPr>
          <p:cNvPicPr>
            <a:picLocks noChangeAspect="1"/>
          </p:cNvPicPr>
          <p:nvPr/>
        </p:nvPicPr>
        <p:blipFill>
          <a:blip r:embed="rId2"/>
          <a:stretch>
            <a:fillRect/>
          </a:stretch>
        </p:blipFill>
        <p:spPr>
          <a:xfrm>
            <a:off x="1534889" y="0"/>
            <a:ext cx="9122221" cy="6473834"/>
          </a:xfrm>
          <a:prstGeom prst="rect">
            <a:avLst/>
          </a:prstGeom>
        </p:spPr>
      </p:pic>
    </p:spTree>
    <p:extLst>
      <p:ext uri="{BB962C8B-B14F-4D97-AF65-F5344CB8AC3E}">
        <p14:creationId xmlns:p14="http://schemas.microsoft.com/office/powerpoint/2010/main" val="90697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349-956D-9746-93B0-87794B6DE1E2}"/>
              </a:ext>
            </a:extLst>
          </p:cNvPr>
          <p:cNvSpPr>
            <a:spLocks noGrp="1"/>
          </p:cNvSpPr>
          <p:nvPr>
            <p:ph type="title"/>
          </p:nvPr>
        </p:nvSpPr>
        <p:spPr/>
        <p:txBody>
          <a:bodyPr/>
          <a:lstStyle/>
          <a:p>
            <a:r>
              <a:rPr lang="en-AU" dirty="0"/>
              <a:t>Partial monosomy 5</a:t>
            </a:r>
          </a:p>
        </p:txBody>
      </p:sp>
      <p:sp>
        <p:nvSpPr>
          <p:cNvPr id="3" name="Content Placeholder 2">
            <a:extLst>
              <a:ext uri="{FF2B5EF4-FFF2-40B4-BE49-F238E27FC236}">
                <a16:creationId xmlns:a16="http://schemas.microsoft.com/office/drawing/2014/main" id="{5AC5FB6B-A34E-CC4E-9718-C9EFD4B841CF}"/>
              </a:ext>
            </a:extLst>
          </p:cNvPr>
          <p:cNvSpPr>
            <a:spLocks noGrp="1"/>
          </p:cNvSpPr>
          <p:nvPr>
            <p:ph idx="1"/>
          </p:nvPr>
        </p:nvSpPr>
        <p:spPr/>
        <p:txBody>
          <a:bodyPr/>
          <a:lstStyle/>
          <a:p>
            <a:r>
              <a:rPr lang="en-AU" dirty="0"/>
              <a:t>Also known as Cri-du-chat syndrome or cry of the cat in French</a:t>
            </a:r>
          </a:p>
          <a:p>
            <a:r>
              <a:rPr lang="en-AU" dirty="0"/>
              <a:t>Caused from a missing portion of chromosome 5</a:t>
            </a:r>
          </a:p>
          <a:p>
            <a:r>
              <a:rPr lang="en-AU" dirty="0"/>
              <a:t>Causes problems with the larynx and nervous system</a:t>
            </a:r>
          </a:p>
          <a:p>
            <a:endParaRPr lang="en-AU" dirty="0"/>
          </a:p>
          <a:p>
            <a:endParaRPr lang="en-AU" dirty="0"/>
          </a:p>
          <a:p>
            <a:endParaRPr lang="en-AU" dirty="0"/>
          </a:p>
          <a:p>
            <a:pPr marL="0" indent="0">
              <a:buNone/>
            </a:pPr>
            <a:endParaRPr lang="en-AU" dirty="0"/>
          </a:p>
        </p:txBody>
      </p:sp>
      <p:pic>
        <p:nvPicPr>
          <p:cNvPr id="4" name="Gid - Cri Du Chat.mp3">
            <a:hlinkClick r:id="" action="ppaction://media"/>
            <a:extLst>
              <a:ext uri="{FF2B5EF4-FFF2-40B4-BE49-F238E27FC236}">
                <a16:creationId xmlns:a16="http://schemas.microsoft.com/office/drawing/2014/main" id="{D0D84A9B-4190-854E-A788-2BF0E2B9AC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3931" y="6001550"/>
            <a:ext cx="544144" cy="544144"/>
          </a:xfrm>
          <a:prstGeom prst="rect">
            <a:avLst/>
          </a:prstGeom>
        </p:spPr>
      </p:pic>
    </p:spTree>
    <p:extLst>
      <p:ext uri="{BB962C8B-B14F-4D97-AF65-F5344CB8AC3E}">
        <p14:creationId xmlns:p14="http://schemas.microsoft.com/office/powerpoint/2010/main" val="39439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5035"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56A3B2-6240-8144-A63F-5EFF1D7A7DAB}"/>
              </a:ext>
            </a:extLst>
          </p:cNvPr>
          <p:cNvPicPr>
            <a:picLocks noChangeAspect="1"/>
          </p:cNvPicPr>
          <p:nvPr/>
        </p:nvPicPr>
        <p:blipFill>
          <a:blip r:embed="rId2"/>
          <a:stretch>
            <a:fillRect/>
          </a:stretch>
        </p:blipFill>
        <p:spPr>
          <a:xfrm>
            <a:off x="626327" y="-5904"/>
            <a:ext cx="10939346" cy="6863904"/>
          </a:xfrm>
          <a:prstGeom prst="rect">
            <a:avLst/>
          </a:prstGeom>
        </p:spPr>
      </p:pic>
    </p:spTree>
    <p:extLst>
      <p:ext uri="{BB962C8B-B14F-4D97-AF65-F5344CB8AC3E}">
        <p14:creationId xmlns:p14="http://schemas.microsoft.com/office/powerpoint/2010/main" val="20171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D9B2-B5FF-EB49-A1C1-E9FBB92BB5D9}"/>
              </a:ext>
            </a:extLst>
          </p:cNvPr>
          <p:cNvSpPr>
            <a:spLocks noGrp="1"/>
          </p:cNvSpPr>
          <p:nvPr>
            <p:ph type="title"/>
          </p:nvPr>
        </p:nvSpPr>
        <p:spPr/>
        <p:txBody>
          <a:bodyPr/>
          <a:lstStyle/>
          <a:p>
            <a:r>
              <a:rPr lang="en-AU" dirty="0"/>
              <a:t>What is a chromosomal mutation</a:t>
            </a:r>
          </a:p>
        </p:txBody>
      </p:sp>
      <p:sp>
        <p:nvSpPr>
          <p:cNvPr id="3" name="Content Placeholder 2">
            <a:extLst>
              <a:ext uri="{FF2B5EF4-FFF2-40B4-BE49-F238E27FC236}">
                <a16:creationId xmlns:a16="http://schemas.microsoft.com/office/drawing/2014/main" id="{91255EAE-0A7C-034F-9DDA-85E2183F8101}"/>
              </a:ext>
            </a:extLst>
          </p:cNvPr>
          <p:cNvSpPr>
            <a:spLocks noGrp="1"/>
          </p:cNvSpPr>
          <p:nvPr>
            <p:ph idx="1"/>
          </p:nvPr>
        </p:nvSpPr>
        <p:spPr/>
        <p:txBody>
          <a:bodyPr/>
          <a:lstStyle/>
          <a:p>
            <a:r>
              <a:rPr lang="en-AU" dirty="0"/>
              <a:t>A chromosomal mutation involves </a:t>
            </a:r>
            <a:r>
              <a:rPr lang="en-AU" dirty="0">
                <a:solidFill>
                  <a:schemeClr val="accent2"/>
                </a:solidFill>
              </a:rPr>
              <a:t>all or part of a chromosome </a:t>
            </a:r>
            <a:r>
              <a:rPr lang="en-AU" dirty="0"/>
              <a:t>and therefore affects not just one but a number of genes</a:t>
            </a:r>
          </a:p>
          <a:p>
            <a:endParaRPr lang="en-AU" dirty="0"/>
          </a:p>
          <a:p>
            <a:endParaRPr lang="en-AU" dirty="0"/>
          </a:p>
        </p:txBody>
      </p:sp>
      <p:pic>
        <p:nvPicPr>
          <p:cNvPr id="4" name="Picture 3">
            <a:extLst>
              <a:ext uri="{FF2B5EF4-FFF2-40B4-BE49-F238E27FC236}">
                <a16:creationId xmlns:a16="http://schemas.microsoft.com/office/drawing/2014/main" id="{9F5E0B35-1DEA-BF4F-A9F7-5BCAD99A2E0A}"/>
              </a:ext>
            </a:extLst>
          </p:cNvPr>
          <p:cNvPicPr>
            <a:picLocks noChangeAspect="1"/>
          </p:cNvPicPr>
          <p:nvPr/>
        </p:nvPicPr>
        <p:blipFill>
          <a:blip r:embed="rId3"/>
          <a:stretch>
            <a:fillRect/>
          </a:stretch>
        </p:blipFill>
        <p:spPr>
          <a:xfrm>
            <a:off x="3109925" y="2903220"/>
            <a:ext cx="5080381" cy="3674809"/>
          </a:xfrm>
          <a:prstGeom prst="rect">
            <a:avLst/>
          </a:prstGeom>
        </p:spPr>
      </p:pic>
    </p:spTree>
    <p:extLst>
      <p:ext uri="{BB962C8B-B14F-4D97-AF65-F5344CB8AC3E}">
        <p14:creationId xmlns:p14="http://schemas.microsoft.com/office/powerpoint/2010/main" val="26652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6481-B4EB-2C4C-A521-EDFB412D32C3}"/>
              </a:ext>
            </a:extLst>
          </p:cNvPr>
          <p:cNvSpPr>
            <a:spLocks noGrp="1"/>
          </p:cNvSpPr>
          <p:nvPr>
            <p:ph type="title"/>
          </p:nvPr>
        </p:nvSpPr>
        <p:spPr/>
        <p:txBody>
          <a:bodyPr/>
          <a:lstStyle/>
          <a:p>
            <a:r>
              <a:rPr lang="en-AU" dirty="0"/>
              <a:t>Monosomy X (Turner’s syndrome)</a:t>
            </a:r>
          </a:p>
        </p:txBody>
      </p:sp>
      <p:sp>
        <p:nvSpPr>
          <p:cNvPr id="3" name="Content Placeholder 2">
            <a:extLst>
              <a:ext uri="{FF2B5EF4-FFF2-40B4-BE49-F238E27FC236}">
                <a16:creationId xmlns:a16="http://schemas.microsoft.com/office/drawing/2014/main" id="{C94E8690-BD13-FB45-99D3-4F3F85B6C391}"/>
              </a:ext>
            </a:extLst>
          </p:cNvPr>
          <p:cNvSpPr>
            <a:spLocks noGrp="1"/>
          </p:cNvSpPr>
          <p:nvPr>
            <p:ph idx="1"/>
          </p:nvPr>
        </p:nvSpPr>
        <p:spPr/>
        <p:txBody>
          <a:bodyPr/>
          <a:lstStyle/>
          <a:p>
            <a:r>
              <a:rPr lang="en-AU" dirty="0"/>
              <a:t>When a female is born with one ‘X’ chromosome</a:t>
            </a:r>
          </a:p>
          <a:p>
            <a:r>
              <a:rPr lang="en-AU" dirty="0"/>
              <a:t>Causes</a:t>
            </a:r>
          </a:p>
          <a:p>
            <a:pPr marL="0" indent="0">
              <a:buNone/>
            </a:pPr>
            <a:r>
              <a:rPr lang="en-AU" dirty="0"/>
              <a:t>      - short stature</a:t>
            </a:r>
          </a:p>
          <a:p>
            <a:pPr marL="0" indent="0">
              <a:buNone/>
            </a:pPr>
            <a:r>
              <a:rPr lang="en-AU" dirty="0"/>
              <a:t>      - lack of secondary sexual characteristics</a:t>
            </a:r>
          </a:p>
          <a:p>
            <a:pPr marL="0" indent="0">
              <a:buNone/>
            </a:pPr>
            <a:r>
              <a:rPr lang="en-AU" dirty="0"/>
              <a:t>      - infertility</a:t>
            </a:r>
          </a:p>
        </p:txBody>
      </p:sp>
    </p:spTree>
    <p:extLst>
      <p:ext uri="{BB962C8B-B14F-4D97-AF65-F5344CB8AC3E}">
        <p14:creationId xmlns:p14="http://schemas.microsoft.com/office/powerpoint/2010/main" val="31873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6388-97C0-0C4B-9245-17AA1C5B3AF5}"/>
              </a:ext>
            </a:extLst>
          </p:cNvPr>
          <p:cNvSpPr>
            <a:spLocks noGrp="1"/>
          </p:cNvSpPr>
          <p:nvPr>
            <p:ph type="title"/>
          </p:nvPr>
        </p:nvSpPr>
        <p:spPr/>
        <p:txBody>
          <a:bodyPr/>
          <a:lstStyle/>
          <a:p>
            <a:r>
              <a:rPr lang="en-AU" dirty="0"/>
              <a:t>Diagnosing Chromosomal Abnormalities</a:t>
            </a:r>
          </a:p>
        </p:txBody>
      </p:sp>
      <p:sp>
        <p:nvSpPr>
          <p:cNvPr id="3" name="Content Placeholder 2">
            <a:extLst>
              <a:ext uri="{FF2B5EF4-FFF2-40B4-BE49-F238E27FC236}">
                <a16:creationId xmlns:a16="http://schemas.microsoft.com/office/drawing/2014/main" id="{5338AA25-BA91-154A-8693-A3E3DA13E9F7}"/>
              </a:ext>
            </a:extLst>
          </p:cNvPr>
          <p:cNvSpPr>
            <a:spLocks noGrp="1"/>
          </p:cNvSpPr>
          <p:nvPr>
            <p:ph idx="1"/>
          </p:nvPr>
        </p:nvSpPr>
        <p:spPr/>
        <p:txBody>
          <a:bodyPr/>
          <a:lstStyle/>
          <a:p>
            <a:r>
              <a:rPr lang="en-AU" dirty="0"/>
              <a:t>Amniotic fluid or placenta cells</a:t>
            </a:r>
          </a:p>
          <a:p>
            <a:r>
              <a:rPr lang="en-AU" dirty="0"/>
              <a:t>Analysed for karyotype</a:t>
            </a:r>
          </a:p>
        </p:txBody>
      </p:sp>
    </p:spTree>
    <p:extLst>
      <p:ext uri="{BB962C8B-B14F-4D97-AF65-F5344CB8AC3E}">
        <p14:creationId xmlns:p14="http://schemas.microsoft.com/office/powerpoint/2010/main" val="42178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E1B1-EA00-E241-A306-6F6F82C9945B}"/>
              </a:ext>
            </a:extLst>
          </p:cNvPr>
          <p:cNvSpPr>
            <a:spLocks noGrp="1"/>
          </p:cNvSpPr>
          <p:nvPr>
            <p:ph type="title"/>
          </p:nvPr>
        </p:nvSpPr>
        <p:spPr/>
        <p:txBody>
          <a:bodyPr/>
          <a:lstStyle/>
          <a:p>
            <a:r>
              <a:rPr lang="en-AU" dirty="0"/>
              <a:t>Types of Chromosomal Mutations</a:t>
            </a:r>
          </a:p>
        </p:txBody>
      </p:sp>
      <p:sp>
        <p:nvSpPr>
          <p:cNvPr id="3" name="Content Placeholder 2">
            <a:extLst>
              <a:ext uri="{FF2B5EF4-FFF2-40B4-BE49-F238E27FC236}">
                <a16:creationId xmlns:a16="http://schemas.microsoft.com/office/drawing/2014/main" id="{1D1232F3-002F-3B4D-89F6-F8B6F1243BB6}"/>
              </a:ext>
            </a:extLst>
          </p:cNvPr>
          <p:cNvSpPr>
            <a:spLocks noGrp="1"/>
          </p:cNvSpPr>
          <p:nvPr>
            <p:ph idx="1"/>
          </p:nvPr>
        </p:nvSpPr>
        <p:spPr/>
        <p:txBody>
          <a:bodyPr/>
          <a:lstStyle/>
          <a:p>
            <a:r>
              <a:rPr lang="en-AU" dirty="0"/>
              <a:t>Deletion</a:t>
            </a:r>
          </a:p>
          <a:p>
            <a:r>
              <a:rPr lang="en-AU" dirty="0"/>
              <a:t>Duplication</a:t>
            </a:r>
          </a:p>
          <a:p>
            <a:r>
              <a:rPr lang="en-AU" dirty="0"/>
              <a:t>Inversion</a:t>
            </a:r>
          </a:p>
          <a:p>
            <a:r>
              <a:rPr lang="en-AU" dirty="0"/>
              <a:t>Translocation</a:t>
            </a:r>
          </a:p>
          <a:p>
            <a:r>
              <a:rPr lang="en-AU" dirty="0"/>
              <a:t>Non-disjunction</a:t>
            </a:r>
          </a:p>
        </p:txBody>
      </p:sp>
    </p:spTree>
    <p:extLst>
      <p:ext uri="{BB962C8B-B14F-4D97-AF65-F5344CB8AC3E}">
        <p14:creationId xmlns:p14="http://schemas.microsoft.com/office/powerpoint/2010/main" val="7288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6836-DB55-2449-98A1-DD40F331440E}"/>
              </a:ext>
            </a:extLst>
          </p:cNvPr>
          <p:cNvSpPr>
            <a:spLocks noGrp="1"/>
          </p:cNvSpPr>
          <p:nvPr>
            <p:ph type="title"/>
          </p:nvPr>
        </p:nvSpPr>
        <p:spPr/>
        <p:txBody>
          <a:bodyPr/>
          <a:lstStyle/>
          <a:p>
            <a:r>
              <a:rPr lang="en-AU" dirty="0"/>
              <a:t>Nondisjunction</a:t>
            </a:r>
          </a:p>
        </p:txBody>
      </p:sp>
      <p:sp>
        <p:nvSpPr>
          <p:cNvPr id="3" name="Content Placeholder 2">
            <a:extLst>
              <a:ext uri="{FF2B5EF4-FFF2-40B4-BE49-F238E27FC236}">
                <a16:creationId xmlns:a16="http://schemas.microsoft.com/office/drawing/2014/main" id="{4820EF87-27FA-C344-B1C6-70F0E6B9536C}"/>
              </a:ext>
            </a:extLst>
          </p:cNvPr>
          <p:cNvSpPr>
            <a:spLocks noGrp="1"/>
          </p:cNvSpPr>
          <p:nvPr>
            <p:ph idx="1"/>
          </p:nvPr>
        </p:nvSpPr>
        <p:spPr/>
        <p:txBody>
          <a:bodyPr/>
          <a:lstStyle/>
          <a:p>
            <a:r>
              <a:rPr lang="en-AU" dirty="0"/>
              <a:t>Chromosome pairs </a:t>
            </a:r>
            <a:r>
              <a:rPr lang="en-AU" dirty="0">
                <a:solidFill>
                  <a:schemeClr val="accent2"/>
                </a:solidFill>
              </a:rPr>
              <a:t>do not separate</a:t>
            </a:r>
            <a:r>
              <a:rPr lang="en-AU" dirty="0"/>
              <a:t>, therefore resulting in one daughter cell having one too many and one too small</a:t>
            </a:r>
          </a:p>
          <a:p>
            <a:r>
              <a:rPr lang="en-AU" dirty="0"/>
              <a:t>Happens during </a:t>
            </a:r>
            <a:r>
              <a:rPr lang="en-AU" dirty="0">
                <a:solidFill>
                  <a:schemeClr val="accent2"/>
                </a:solidFill>
              </a:rPr>
              <a:t>cell division</a:t>
            </a:r>
          </a:p>
        </p:txBody>
      </p:sp>
      <p:pic>
        <p:nvPicPr>
          <p:cNvPr id="4" name="Picture 3">
            <a:extLst>
              <a:ext uri="{FF2B5EF4-FFF2-40B4-BE49-F238E27FC236}">
                <a16:creationId xmlns:a16="http://schemas.microsoft.com/office/drawing/2014/main" id="{E78D8F90-73FD-7544-A3A6-0B2A59BF90E4}"/>
              </a:ext>
            </a:extLst>
          </p:cNvPr>
          <p:cNvPicPr>
            <a:picLocks noChangeAspect="1"/>
          </p:cNvPicPr>
          <p:nvPr/>
        </p:nvPicPr>
        <p:blipFill>
          <a:blip r:embed="rId3"/>
          <a:stretch>
            <a:fillRect/>
          </a:stretch>
        </p:blipFill>
        <p:spPr>
          <a:xfrm>
            <a:off x="3914875" y="3276600"/>
            <a:ext cx="3467100" cy="3035300"/>
          </a:xfrm>
          <a:prstGeom prst="rect">
            <a:avLst/>
          </a:prstGeom>
        </p:spPr>
      </p:pic>
    </p:spTree>
    <p:extLst>
      <p:ext uri="{BB962C8B-B14F-4D97-AF65-F5344CB8AC3E}">
        <p14:creationId xmlns:p14="http://schemas.microsoft.com/office/powerpoint/2010/main" val="31130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4957-4022-EB44-99B3-BC5185A595B7}"/>
              </a:ext>
            </a:extLst>
          </p:cNvPr>
          <p:cNvSpPr>
            <a:spLocks noGrp="1"/>
          </p:cNvSpPr>
          <p:nvPr>
            <p:ph type="title"/>
          </p:nvPr>
        </p:nvSpPr>
        <p:spPr/>
        <p:txBody>
          <a:bodyPr/>
          <a:lstStyle/>
          <a:p>
            <a:r>
              <a:rPr lang="en-AU" dirty="0"/>
              <a:t>Translocation</a:t>
            </a:r>
          </a:p>
        </p:txBody>
      </p:sp>
      <p:sp>
        <p:nvSpPr>
          <p:cNvPr id="3" name="Content Placeholder 2">
            <a:extLst>
              <a:ext uri="{FF2B5EF4-FFF2-40B4-BE49-F238E27FC236}">
                <a16:creationId xmlns:a16="http://schemas.microsoft.com/office/drawing/2014/main" id="{E4028241-EAB2-C84C-9B59-FF224AEF0BE6}"/>
              </a:ext>
            </a:extLst>
          </p:cNvPr>
          <p:cNvSpPr>
            <a:spLocks noGrp="1"/>
          </p:cNvSpPr>
          <p:nvPr>
            <p:ph idx="1"/>
          </p:nvPr>
        </p:nvSpPr>
        <p:spPr/>
        <p:txBody>
          <a:bodyPr/>
          <a:lstStyle/>
          <a:p>
            <a:r>
              <a:rPr lang="en-AU" dirty="0"/>
              <a:t>A part of a chromosome breaks off and is re-joined to the wrong chromosome</a:t>
            </a:r>
          </a:p>
          <a:p>
            <a:r>
              <a:rPr lang="en-AU" dirty="0"/>
              <a:t>Happens during </a:t>
            </a:r>
            <a:r>
              <a:rPr lang="en-AU" dirty="0">
                <a:solidFill>
                  <a:schemeClr val="accent2"/>
                </a:solidFill>
              </a:rPr>
              <a:t>cell division</a:t>
            </a:r>
          </a:p>
        </p:txBody>
      </p:sp>
      <p:pic>
        <p:nvPicPr>
          <p:cNvPr id="7" name="Picture 6">
            <a:extLst>
              <a:ext uri="{FF2B5EF4-FFF2-40B4-BE49-F238E27FC236}">
                <a16:creationId xmlns:a16="http://schemas.microsoft.com/office/drawing/2014/main" id="{2B9441C0-1223-B943-9FEE-3C634BCAB246}"/>
              </a:ext>
            </a:extLst>
          </p:cNvPr>
          <p:cNvPicPr>
            <a:picLocks noChangeAspect="1"/>
          </p:cNvPicPr>
          <p:nvPr/>
        </p:nvPicPr>
        <p:blipFill>
          <a:blip r:embed="rId2"/>
          <a:stretch>
            <a:fillRect/>
          </a:stretch>
        </p:blipFill>
        <p:spPr>
          <a:xfrm>
            <a:off x="3979592" y="3848100"/>
            <a:ext cx="5156200" cy="3009900"/>
          </a:xfrm>
          <a:prstGeom prst="rect">
            <a:avLst/>
          </a:prstGeom>
        </p:spPr>
      </p:pic>
    </p:spTree>
    <p:extLst>
      <p:ext uri="{BB962C8B-B14F-4D97-AF65-F5344CB8AC3E}">
        <p14:creationId xmlns:p14="http://schemas.microsoft.com/office/powerpoint/2010/main" val="26060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7864-41EB-CF4E-87EB-9B11C41B67DA}"/>
              </a:ext>
            </a:extLst>
          </p:cNvPr>
          <p:cNvSpPr>
            <a:spLocks noGrp="1"/>
          </p:cNvSpPr>
          <p:nvPr>
            <p:ph type="title"/>
          </p:nvPr>
        </p:nvSpPr>
        <p:spPr/>
        <p:txBody>
          <a:bodyPr/>
          <a:lstStyle/>
          <a:p>
            <a:r>
              <a:rPr lang="en-AU" dirty="0"/>
              <a:t>Inversion</a:t>
            </a:r>
          </a:p>
        </p:txBody>
      </p:sp>
      <p:sp>
        <p:nvSpPr>
          <p:cNvPr id="3" name="Content Placeholder 2">
            <a:extLst>
              <a:ext uri="{FF2B5EF4-FFF2-40B4-BE49-F238E27FC236}">
                <a16:creationId xmlns:a16="http://schemas.microsoft.com/office/drawing/2014/main" id="{24C1CFCE-3B75-2C41-871E-2FE93C58919D}"/>
              </a:ext>
            </a:extLst>
          </p:cNvPr>
          <p:cNvSpPr>
            <a:spLocks noGrp="1"/>
          </p:cNvSpPr>
          <p:nvPr>
            <p:ph idx="1"/>
          </p:nvPr>
        </p:nvSpPr>
        <p:spPr/>
        <p:txBody>
          <a:bodyPr/>
          <a:lstStyle/>
          <a:p>
            <a:r>
              <a:rPr lang="en-AU" dirty="0"/>
              <a:t>A chromosome </a:t>
            </a:r>
            <a:r>
              <a:rPr lang="en-AU" dirty="0">
                <a:solidFill>
                  <a:schemeClr val="accent2"/>
                </a:solidFill>
              </a:rPr>
              <a:t>breakage and rearrangement</a:t>
            </a:r>
            <a:r>
              <a:rPr lang="en-AU" dirty="0"/>
              <a:t>. A segment of a chromosome is moved from its original position which disrupts the pairing of homologous chromosomes</a:t>
            </a:r>
          </a:p>
          <a:p>
            <a:r>
              <a:rPr lang="en-AU" dirty="0"/>
              <a:t>Happens during </a:t>
            </a:r>
            <a:r>
              <a:rPr lang="en-AU" dirty="0">
                <a:solidFill>
                  <a:schemeClr val="accent2"/>
                </a:solidFill>
              </a:rPr>
              <a:t>cell division</a:t>
            </a:r>
          </a:p>
          <a:p>
            <a:endParaRPr lang="en-AU" dirty="0"/>
          </a:p>
          <a:p>
            <a:endParaRPr lang="en-AU" dirty="0"/>
          </a:p>
        </p:txBody>
      </p:sp>
      <p:pic>
        <p:nvPicPr>
          <p:cNvPr id="5" name="Picture 4">
            <a:extLst>
              <a:ext uri="{FF2B5EF4-FFF2-40B4-BE49-F238E27FC236}">
                <a16:creationId xmlns:a16="http://schemas.microsoft.com/office/drawing/2014/main" id="{64215D9C-4712-D945-B416-9BBDE8FE2DDA}"/>
              </a:ext>
            </a:extLst>
          </p:cNvPr>
          <p:cNvPicPr>
            <a:picLocks noChangeAspect="1"/>
          </p:cNvPicPr>
          <p:nvPr/>
        </p:nvPicPr>
        <p:blipFill>
          <a:blip r:embed="rId2"/>
          <a:stretch>
            <a:fillRect/>
          </a:stretch>
        </p:blipFill>
        <p:spPr>
          <a:xfrm>
            <a:off x="1131971" y="3736975"/>
            <a:ext cx="7353300" cy="2755900"/>
          </a:xfrm>
          <a:prstGeom prst="rect">
            <a:avLst/>
          </a:prstGeom>
        </p:spPr>
      </p:pic>
    </p:spTree>
    <p:extLst>
      <p:ext uri="{BB962C8B-B14F-4D97-AF65-F5344CB8AC3E}">
        <p14:creationId xmlns:p14="http://schemas.microsoft.com/office/powerpoint/2010/main" val="41463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AE0A-AABB-FB48-A7BB-5D1F0F10C94E}"/>
              </a:ext>
            </a:extLst>
          </p:cNvPr>
          <p:cNvSpPr>
            <a:spLocks noGrp="1"/>
          </p:cNvSpPr>
          <p:nvPr>
            <p:ph type="title"/>
          </p:nvPr>
        </p:nvSpPr>
        <p:spPr/>
        <p:txBody>
          <a:bodyPr/>
          <a:lstStyle/>
          <a:p>
            <a:r>
              <a:rPr lang="en-AU" dirty="0"/>
              <a:t>Deletion</a:t>
            </a:r>
          </a:p>
        </p:txBody>
      </p:sp>
      <p:sp>
        <p:nvSpPr>
          <p:cNvPr id="3" name="Content Placeholder 2">
            <a:extLst>
              <a:ext uri="{FF2B5EF4-FFF2-40B4-BE49-F238E27FC236}">
                <a16:creationId xmlns:a16="http://schemas.microsoft.com/office/drawing/2014/main" id="{0E5F4264-9122-3E47-A1A5-E33442A01D12}"/>
              </a:ext>
            </a:extLst>
          </p:cNvPr>
          <p:cNvSpPr>
            <a:spLocks noGrp="1"/>
          </p:cNvSpPr>
          <p:nvPr>
            <p:ph idx="1"/>
          </p:nvPr>
        </p:nvSpPr>
        <p:spPr/>
        <p:txBody>
          <a:bodyPr/>
          <a:lstStyle/>
          <a:p>
            <a:r>
              <a:rPr lang="en-AU" dirty="0"/>
              <a:t>A sequence of DNA is removed</a:t>
            </a:r>
          </a:p>
          <a:p>
            <a:r>
              <a:rPr lang="en-AU" dirty="0"/>
              <a:t>Happens during </a:t>
            </a:r>
            <a:r>
              <a:rPr lang="en-AU" dirty="0">
                <a:solidFill>
                  <a:schemeClr val="accent2"/>
                </a:solidFill>
              </a:rPr>
              <a:t>DNA replication </a:t>
            </a:r>
          </a:p>
        </p:txBody>
      </p:sp>
      <p:pic>
        <p:nvPicPr>
          <p:cNvPr id="4" name="Picture 3">
            <a:extLst>
              <a:ext uri="{FF2B5EF4-FFF2-40B4-BE49-F238E27FC236}">
                <a16:creationId xmlns:a16="http://schemas.microsoft.com/office/drawing/2014/main" id="{FFF43B71-2390-3244-87AB-D951C8E91DB7}"/>
              </a:ext>
            </a:extLst>
          </p:cNvPr>
          <p:cNvPicPr>
            <a:picLocks noChangeAspect="1"/>
          </p:cNvPicPr>
          <p:nvPr/>
        </p:nvPicPr>
        <p:blipFill>
          <a:blip r:embed="rId3"/>
          <a:stretch>
            <a:fillRect/>
          </a:stretch>
        </p:blipFill>
        <p:spPr>
          <a:xfrm>
            <a:off x="3406609" y="2912777"/>
            <a:ext cx="4642518" cy="3945223"/>
          </a:xfrm>
          <a:prstGeom prst="rect">
            <a:avLst/>
          </a:prstGeom>
        </p:spPr>
      </p:pic>
    </p:spTree>
    <p:extLst>
      <p:ext uri="{BB962C8B-B14F-4D97-AF65-F5344CB8AC3E}">
        <p14:creationId xmlns:p14="http://schemas.microsoft.com/office/powerpoint/2010/main" val="25662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4A9F-AF0A-D441-84DC-F35B841D5ED4}"/>
              </a:ext>
            </a:extLst>
          </p:cNvPr>
          <p:cNvSpPr>
            <a:spLocks noGrp="1"/>
          </p:cNvSpPr>
          <p:nvPr>
            <p:ph type="title"/>
          </p:nvPr>
        </p:nvSpPr>
        <p:spPr/>
        <p:txBody>
          <a:bodyPr/>
          <a:lstStyle/>
          <a:p>
            <a:r>
              <a:rPr lang="en-AU" dirty="0"/>
              <a:t>Duplication</a:t>
            </a:r>
          </a:p>
        </p:txBody>
      </p:sp>
      <p:sp>
        <p:nvSpPr>
          <p:cNvPr id="3" name="Content Placeholder 2">
            <a:extLst>
              <a:ext uri="{FF2B5EF4-FFF2-40B4-BE49-F238E27FC236}">
                <a16:creationId xmlns:a16="http://schemas.microsoft.com/office/drawing/2014/main" id="{A4C64B10-CEA4-314F-B30B-A455A100023B}"/>
              </a:ext>
            </a:extLst>
          </p:cNvPr>
          <p:cNvSpPr>
            <a:spLocks noGrp="1"/>
          </p:cNvSpPr>
          <p:nvPr>
            <p:ph idx="1"/>
          </p:nvPr>
        </p:nvSpPr>
        <p:spPr/>
        <p:txBody>
          <a:bodyPr/>
          <a:lstStyle/>
          <a:p>
            <a:r>
              <a:rPr lang="en-AU" dirty="0"/>
              <a:t>A section of chromosome that </a:t>
            </a:r>
            <a:r>
              <a:rPr lang="en-AU" dirty="0">
                <a:solidFill>
                  <a:schemeClr val="accent2"/>
                </a:solidFill>
              </a:rPr>
              <a:t>occurs twice</a:t>
            </a:r>
          </a:p>
          <a:p>
            <a:r>
              <a:rPr lang="en-AU" dirty="0"/>
              <a:t>Portion of a genetic material or a chromosome is duplicated or replicated, resulting in multiple copies of that region</a:t>
            </a:r>
          </a:p>
          <a:p>
            <a:r>
              <a:rPr lang="en-AU" dirty="0"/>
              <a:t>Happens during </a:t>
            </a:r>
            <a:r>
              <a:rPr lang="en-AU" dirty="0">
                <a:solidFill>
                  <a:schemeClr val="accent2"/>
                </a:solidFill>
              </a:rPr>
              <a:t>DNA replication</a:t>
            </a:r>
          </a:p>
        </p:txBody>
      </p:sp>
      <p:pic>
        <p:nvPicPr>
          <p:cNvPr id="4" name="Picture 3">
            <a:extLst>
              <a:ext uri="{FF2B5EF4-FFF2-40B4-BE49-F238E27FC236}">
                <a16:creationId xmlns:a16="http://schemas.microsoft.com/office/drawing/2014/main" id="{AC09D15E-C244-1F47-A496-503FADB20A46}"/>
              </a:ext>
            </a:extLst>
          </p:cNvPr>
          <p:cNvPicPr>
            <a:picLocks noChangeAspect="1"/>
          </p:cNvPicPr>
          <p:nvPr/>
        </p:nvPicPr>
        <p:blipFill>
          <a:blip r:embed="rId3"/>
          <a:stretch>
            <a:fillRect/>
          </a:stretch>
        </p:blipFill>
        <p:spPr>
          <a:xfrm>
            <a:off x="8140391" y="3429000"/>
            <a:ext cx="3105126" cy="2925356"/>
          </a:xfrm>
          <a:prstGeom prst="rect">
            <a:avLst/>
          </a:prstGeom>
        </p:spPr>
      </p:pic>
    </p:spTree>
    <p:extLst>
      <p:ext uri="{BB962C8B-B14F-4D97-AF65-F5344CB8AC3E}">
        <p14:creationId xmlns:p14="http://schemas.microsoft.com/office/powerpoint/2010/main" val="3231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4AD0-8917-5244-9239-0196C9267053}"/>
              </a:ext>
            </a:extLst>
          </p:cNvPr>
          <p:cNvSpPr>
            <a:spLocks noGrp="1"/>
          </p:cNvSpPr>
          <p:nvPr>
            <p:ph type="title"/>
          </p:nvPr>
        </p:nvSpPr>
        <p:spPr/>
        <p:txBody>
          <a:bodyPr/>
          <a:lstStyle/>
          <a:p>
            <a:r>
              <a:rPr lang="en-AU" dirty="0"/>
              <a:t>Heads up</a:t>
            </a:r>
          </a:p>
        </p:txBody>
      </p:sp>
      <p:sp>
        <p:nvSpPr>
          <p:cNvPr id="3" name="Content Placeholder 2">
            <a:extLst>
              <a:ext uri="{FF2B5EF4-FFF2-40B4-BE49-F238E27FC236}">
                <a16:creationId xmlns:a16="http://schemas.microsoft.com/office/drawing/2014/main" id="{530620E5-127A-0345-A6AC-3FA0DD3F28B5}"/>
              </a:ext>
            </a:extLst>
          </p:cNvPr>
          <p:cNvSpPr>
            <a:spLocks noGrp="1"/>
          </p:cNvSpPr>
          <p:nvPr>
            <p:ph idx="1"/>
          </p:nvPr>
        </p:nvSpPr>
        <p:spPr/>
        <p:txBody>
          <a:bodyPr/>
          <a:lstStyle/>
          <a:p>
            <a:r>
              <a:rPr lang="en-AU" b="1" dirty="0"/>
              <a:t>Trisomy</a:t>
            </a:r>
            <a:r>
              <a:rPr lang="en-AU" dirty="0"/>
              <a:t> = refers to an extra chromosome</a:t>
            </a:r>
          </a:p>
          <a:p>
            <a:r>
              <a:rPr lang="en-AU" b="1" dirty="0"/>
              <a:t>Monosomy</a:t>
            </a:r>
            <a:r>
              <a:rPr lang="en-AU" dirty="0"/>
              <a:t> = refers to a missing chromosome </a:t>
            </a:r>
            <a:endParaRPr lang="en-AU" b="1" dirty="0"/>
          </a:p>
        </p:txBody>
      </p:sp>
    </p:spTree>
    <p:extLst>
      <p:ext uri="{BB962C8B-B14F-4D97-AF65-F5344CB8AC3E}">
        <p14:creationId xmlns:p14="http://schemas.microsoft.com/office/powerpoint/2010/main" val="3829425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513</Words>
  <Application>Microsoft Macintosh PowerPoint</Application>
  <PresentationFormat>Widescreen</PresentationFormat>
  <Paragraphs>80</Paragraphs>
  <Slides>21</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Chromosomal Mutations</vt:lpstr>
      <vt:lpstr>What is a chromosomal mutation</vt:lpstr>
      <vt:lpstr>Types of Chromosomal Mutations</vt:lpstr>
      <vt:lpstr>Nondisjunction</vt:lpstr>
      <vt:lpstr>Translocation</vt:lpstr>
      <vt:lpstr>Inversion</vt:lpstr>
      <vt:lpstr>Deletion</vt:lpstr>
      <vt:lpstr>Duplication</vt:lpstr>
      <vt:lpstr>Heads up</vt:lpstr>
      <vt:lpstr>PowerPoint Presentation</vt:lpstr>
      <vt:lpstr>Trisomy 21 (down syndrome)</vt:lpstr>
      <vt:lpstr>PowerPoint Presentation</vt:lpstr>
      <vt:lpstr>Trisomy 13 (Patau syndrome)</vt:lpstr>
      <vt:lpstr>PowerPoint Presentation</vt:lpstr>
      <vt:lpstr>Trisomy XXY (Klinefelter’s syndrome)</vt:lpstr>
      <vt:lpstr>PowerPoint Presentation</vt:lpstr>
      <vt:lpstr>PowerPoint Presentation</vt:lpstr>
      <vt:lpstr>Partial monosomy 5</vt:lpstr>
      <vt:lpstr>PowerPoint Presentation</vt:lpstr>
      <vt:lpstr>Monosomy X (Turner’s syndrome)</vt:lpstr>
      <vt:lpstr>Diagnosing Chromosomal Abnormalities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Chromosomal Mutations</dc:title>
  <dc:creator>TROTTER Jack</dc:creator>
  <cp:lastModifiedBy>TROTTER Jack</cp:lastModifiedBy>
  <cp:revision>81</cp:revision>
  <dcterms:created xsi:type="dcterms:W3CDTF">2019-06-04T07:16:04Z</dcterms:created>
  <dcterms:modified xsi:type="dcterms:W3CDTF">2019-06-13T05:13:56Z</dcterms:modified>
</cp:coreProperties>
</file>